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89" r:id="rId2"/>
    <p:sldId id="257" r:id="rId3"/>
    <p:sldId id="275" r:id="rId4"/>
    <p:sldId id="263" r:id="rId5"/>
    <p:sldId id="258" r:id="rId6"/>
    <p:sldId id="290" r:id="rId7"/>
    <p:sldId id="259" r:id="rId8"/>
    <p:sldId id="260" r:id="rId9"/>
    <p:sldId id="267" r:id="rId10"/>
    <p:sldId id="264" r:id="rId11"/>
    <p:sldId id="265" r:id="rId12"/>
    <p:sldId id="266" r:id="rId13"/>
    <p:sldId id="268" r:id="rId14"/>
    <p:sldId id="269" r:id="rId15"/>
    <p:sldId id="272" r:id="rId16"/>
    <p:sldId id="273" r:id="rId17"/>
    <p:sldId id="281" r:id="rId18"/>
    <p:sldId id="282" r:id="rId19"/>
    <p:sldId id="283" r:id="rId20"/>
    <p:sldId id="284" r:id="rId21"/>
    <p:sldId id="285" r:id="rId22"/>
    <p:sldId id="286" r:id="rId23"/>
    <p:sldId id="276" r:id="rId24"/>
    <p:sldId id="277" r:id="rId25"/>
    <p:sldId id="274" r:id="rId26"/>
    <p:sldId id="278" r:id="rId27"/>
    <p:sldId id="279" r:id="rId28"/>
    <p:sldId id="270" r:id="rId29"/>
    <p:sldId id="280" r:id="rId30"/>
    <p:sldId id="287" r:id="rId31"/>
    <p:sldId id="28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5660" autoAdjust="0"/>
  </p:normalViewPr>
  <p:slideViewPr>
    <p:cSldViewPr snapToGrid="0">
      <p:cViewPr varScale="1">
        <p:scale>
          <a:sx n="48" d="100"/>
          <a:sy n="48" d="100"/>
        </p:scale>
        <p:origin x="36" y="10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6116D-050C-45C3-A8D6-63DD7672A0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53551D-CD84-496E-B041-15A89650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459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Based on a salary of $50k</a:t>
            </a:r>
            <a:r>
              <a:rPr lang="en-US" baseline="0" dirty="0" smtClean="0"/>
              <a:t> per year (~ $24 per </a:t>
            </a:r>
            <a:r>
              <a:rPr lang="en-US" baseline="0" dirty="0" err="1" smtClean="0"/>
              <a:t>hr</a:t>
            </a:r>
            <a:r>
              <a:rPr lang="en-US" baseline="0" dirty="0" smtClean="0"/>
              <a:t> for a 40 hour work week)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D4CF1-5C44-42D8-A8CC-4D1DD78CC15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536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606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112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312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65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259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9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515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67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95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66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44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1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Optimal Itinerary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Sudesh</a:t>
            </a:r>
            <a:r>
              <a:rPr lang="en-US" dirty="0" smtClean="0"/>
              <a:t> </a:t>
            </a:r>
            <a:r>
              <a:rPr lang="en-US" dirty="0" err="1" smtClean="0"/>
              <a:t>Akrawal</a:t>
            </a:r>
            <a:r>
              <a:rPr lang="en-US" dirty="0" smtClean="0"/>
              <a:t>		Melissa Lee			Paul </a:t>
            </a:r>
            <a:r>
              <a:rPr lang="en-US" dirty="0" err="1" smtClean="0"/>
              <a:t>Ruess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4920" y="4245665"/>
            <a:ext cx="2024270" cy="202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514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relevant roads by ‘</a:t>
            </a:r>
            <a:r>
              <a:rPr lang="en-US" dirty="0" err="1" smtClean="0"/>
              <a:t>fclass</a:t>
            </a:r>
            <a:r>
              <a:rPr lang="en-US" dirty="0" smtClean="0"/>
              <a:t>’ attribute</a:t>
            </a:r>
          </a:p>
          <a:p>
            <a:r>
              <a:rPr lang="en-US" dirty="0" smtClean="0"/>
              <a:t>Retrieve </a:t>
            </a:r>
            <a:r>
              <a:rPr lang="en-US" dirty="0" err="1" smtClean="0"/>
              <a:t>latlon</a:t>
            </a:r>
            <a:r>
              <a:rPr lang="en-US" dirty="0" smtClean="0"/>
              <a:t> coordinates for each road’s start/end nodes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325373" y="3066157"/>
            <a:ext cx="11366262" cy="2337474"/>
          </a:xfrm>
          <a:prstGeom prst="rect">
            <a:avLst/>
          </a:prstGeom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2632841" y="2987566"/>
            <a:ext cx="1036583" cy="264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71299" y="3259521"/>
            <a:ext cx="694339" cy="31005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502210" y="3066156"/>
            <a:ext cx="3243499" cy="23671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27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Reproject</a:t>
            </a:r>
            <a:r>
              <a:rPr lang="en-US" dirty="0" smtClean="0"/>
              <a:t> coordinates to North American Datum of 1983 (NAD83)</a:t>
            </a:r>
          </a:p>
          <a:p>
            <a:pPr lvl="1"/>
            <a:r>
              <a:rPr lang="en-US" dirty="0" smtClean="0"/>
              <a:t>Distances calculated in meters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1706286" y="2620162"/>
            <a:ext cx="2846007" cy="3717621"/>
          </a:xfrm>
          <a:prstGeom prst="rect">
            <a:avLst/>
          </a:prstGeom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3"/>
          <a:stretch/>
        </p:blipFill>
        <p:spPr>
          <a:xfrm>
            <a:off x="6670950" y="2480332"/>
            <a:ext cx="2582566" cy="3932292"/>
          </a:xfrm>
          <a:prstGeom prst="rect">
            <a:avLst/>
          </a:prstGeom>
          <a:ln>
            <a:noFill/>
          </a:ln>
        </p:spPr>
      </p:pic>
      <p:sp>
        <p:nvSpPr>
          <p:cNvPr id="8" name="Right Arrow 7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569779" y="6311900"/>
            <a:ext cx="873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WGS84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90018" y="6317934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NAD83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03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length (in miles)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215013" y="2971067"/>
            <a:ext cx="11506962" cy="2259144"/>
          </a:xfrm>
          <a:prstGeom prst="rect">
            <a:avLst/>
          </a:prstGeom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10586545" y="2919829"/>
            <a:ext cx="1135430" cy="25298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73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Reproject</a:t>
            </a:r>
            <a:r>
              <a:rPr lang="en-US" dirty="0" smtClean="0"/>
              <a:t> back to WGS84 for later visualizations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7039733" y="2626196"/>
            <a:ext cx="2846007" cy="3717621"/>
          </a:xfrm>
          <a:prstGeom prst="rect">
            <a:avLst/>
          </a:prstGeom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3"/>
          <a:stretch/>
        </p:blipFill>
        <p:spPr>
          <a:xfrm>
            <a:off x="1937351" y="2480332"/>
            <a:ext cx="2582566" cy="3932292"/>
          </a:xfrm>
          <a:prstGeom prst="rect">
            <a:avLst/>
          </a:prstGeom>
          <a:ln>
            <a:noFill/>
          </a:ln>
        </p:spPr>
      </p:pic>
      <p:sp>
        <p:nvSpPr>
          <p:cNvPr id="8" name="Right Arrow 7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903226" y="6317934"/>
            <a:ext cx="873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WGS84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956419" y="6317934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NAD83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13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Convert to Pandas </a:t>
            </a:r>
            <a:r>
              <a:rPr lang="en-US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Shapefile module </a:t>
            </a:r>
            <a:r>
              <a:rPr lang="en-US" dirty="0" smtClean="0">
                <a:sym typeface="Wingdings" panose="05000000000000000000" pitchFamily="2" charset="2"/>
              </a:rPr>
              <a:t> convert shapefile to pandas </a:t>
            </a:r>
            <a:r>
              <a:rPr lang="en-US" dirty="0" err="1" smtClean="0">
                <a:sym typeface="Wingdings" panose="05000000000000000000" pitchFamily="2" charset="2"/>
              </a:rPr>
              <a:t>dataframe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rcRect l="31899" t="6211" r="18206" b="4705"/>
          <a:stretch/>
        </p:blipFill>
        <p:spPr>
          <a:xfrm>
            <a:off x="721274" y="2513954"/>
            <a:ext cx="4071085" cy="3823430"/>
          </a:xfrm>
          <a:prstGeom prst="rect">
            <a:avLst/>
          </a:prstGeom>
          <a:ln>
            <a:noFill/>
          </a:ln>
        </p:spPr>
      </p:pic>
      <p:sp>
        <p:nvSpPr>
          <p:cNvPr id="5" name="TextShape 3"/>
          <p:cNvSpPr txBox="1"/>
          <p:nvPr/>
        </p:nvSpPr>
        <p:spPr>
          <a:xfrm>
            <a:off x="8501592" y="6399113"/>
            <a:ext cx="358092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https://pypi.python.org/pypi/pyshp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631" y="3346069"/>
            <a:ext cx="5409378" cy="2264811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61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Clip Shapefile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4752" y="1825625"/>
            <a:ext cx="4908312" cy="4351338"/>
          </a:xfrm>
        </p:spPr>
        <p:txBody>
          <a:bodyPr/>
          <a:lstStyle/>
          <a:p>
            <a:r>
              <a:rPr lang="en-US" dirty="0" smtClean="0"/>
              <a:t>GDAL/OGR </a:t>
            </a:r>
            <a:r>
              <a:rPr lang="en-US" dirty="0" smtClean="0">
                <a:sym typeface="Wingdings" panose="05000000000000000000" pitchFamily="2" charset="2"/>
              </a:rPr>
              <a:t> Clip edges shapefile to attractions extent</a:t>
            </a:r>
            <a:endParaRPr lang="en-US" i="1" dirty="0" smtClean="0"/>
          </a:p>
          <a:p>
            <a:r>
              <a:rPr lang="en-US" dirty="0" smtClean="0"/>
              <a:t>Shapely </a:t>
            </a:r>
            <a:r>
              <a:rPr lang="en-US" dirty="0" smtClean="0">
                <a:sym typeface="Wingdings" panose="05000000000000000000" pitchFamily="2" charset="2"/>
              </a:rPr>
              <a:t> Convert point </a:t>
            </a:r>
            <a:r>
              <a:rPr lang="en-US" dirty="0" err="1" smtClean="0">
                <a:sym typeface="Wingdings" panose="05000000000000000000" pitchFamily="2" charset="2"/>
              </a:rPr>
              <a:t>latlons</a:t>
            </a:r>
            <a:r>
              <a:rPr lang="en-US" dirty="0" smtClean="0">
                <a:sym typeface="Wingdings" panose="05000000000000000000" pitchFamily="2" charset="2"/>
              </a:rPr>
              <a:t> to Well-Known-Text</a:t>
            </a:r>
          </a:p>
          <a:p>
            <a:pPr marL="0" indent="0">
              <a:buNone/>
            </a:pPr>
            <a:endParaRPr lang="en-US" i="1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1800" i="1" dirty="0" smtClean="0">
                <a:sym typeface="Wingdings" panose="05000000000000000000" pitchFamily="2" charset="2"/>
              </a:rPr>
              <a:t>*Note: </a:t>
            </a:r>
            <a:endParaRPr lang="en-US" sz="1800" i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1800" i="1" dirty="0" smtClean="0"/>
              <a:t>GDAL - Geospatial Data Abstraction Library</a:t>
            </a:r>
          </a:p>
          <a:p>
            <a:pPr marL="0" indent="0">
              <a:buNone/>
            </a:pPr>
            <a:r>
              <a:rPr lang="en-US" sz="1800" i="1" dirty="0" smtClean="0"/>
              <a:t>OGR - </a:t>
            </a:r>
            <a:r>
              <a:rPr lang="en-US" sz="1800" i="1" dirty="0" err="1" smtClean="0"/>
              <a:t>OpenGIS</a:t>
            </a:r>
            <a:r>
              <a:rPr lang="en-US" sz="1800" i="1" dirty="0" smtClean="0"/>
              <a:t> Simple Features Reference Implementation</a:t>
            </a:r>
            <a:endParaRPr lang="en-US" sz="1800" dirty="0" smtClean="0">
              <a:sym typeface="Wingdings" panose="05000000000000000000" pitchFamily="2" charset="2"/>
            </a:endParaRPr>
          </a:p>
        </p:txBody>
      </p:sp>
      <p:sp>
        <p:nvSpPr>
          <p:cNvPr id="8" name="TextShape 4"/>
          <p:cNvSpPr txBox="1"/>
          <p:nvPr/>
        </p:nvSpPr>
        <p:spPr>
          <a:xfrm>
            <a:off x="8429407" y="6078454"/>
            <a:ext cx="365832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https://pypi.python.org/pypi/GDAL/</a:t>
            </a:r>
          </a:p>
        </p:txBody>
      </p:sp>
      <p:pic>
        <p:nvPicPr>
          <p:cNvPr id="9" name="Picture 8"/>
          <p:cNvPicPr/>
          <p:nvPr/>
        </p:nvPicPr>
        <p:blipFill>
          <a:blip r:embed="rId2"/>
          <a:srcRect l="25549" t="3889" r="17298" b="4705"/>
          <a:stretch/>
        </p:blipFill>
        <p:spPr>
          <a:xfrm>
            <a:off x="838200" y="1690688"/>
            <a:ext cx="5545728" cy="4665515"/>
          </a:xfrm>
          <a:prstGeom prst="rect">
            <a:avLst/>
          </a:prstGeom>
          <a:ln>
            <a:noFill/>
          </a:ln>
        </p:spPr>
      </p:pic>
      <p:sp>
        <p:nvSpPr>
          <p:cNvPr id="10" name="TextShape 5"/>
          <p:cNvSpPr txBox="1"/>
          <p:nvPr/>
        </p:nvSpPr>
        <p:spPr>
          <a:xfrm>
            <a:off x="8294571" y="6356203"/>
            <a:ext cx="4470312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https://pypi.python.org/pypi/Shapely</a:t>
            </a:r>
          </a:p>
        </p:txBody>
      </p:sp>
    </p:spTree>
    <p:extLst>
      <p:ext uri="{BB962C8B-B14F-4D97-AF65-F5344CB8AC3E}">
        <p14:creationId xmlns:p14="http://schemas.microsoft.com/office/powerpoint/2010/main" val="50118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Melissa’s stuff…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39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Stage 2: Optimization of Vacation Itinerary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9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 and Simplifications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Scheduling</a:t>
            </a:r>
          </a:p>
          <a:p>
            <a:pPr lvl="1"/>
            <a:r>
              <a:rPr lang="en-US" dirty="0" smtClean="0"/>
              <a:t>Day begins and ends at the hotel</a:t>
            </a:r>
          </a:p>
          <a:p>
            <a:pPr lvl="1"/>
            <a:r>
              <a:rPr lang="en-US" dirty="0" smtClean="0"/>
              <a:t>Daily activity time = 12 hours or less</a:t>
            </a:r>
          </a:p>
          <a:p>
            <a:pPr lvl="1"/>
            <a:r>
              <a:rPr lang="en-US" dirty="0" smtClean="0"/>
              <a:t>Duration at locations = 2 hours</a:t>
            </a:r>
          </a:p>
          <a:p>
            <a:r>
              <a:rPr lang="en-US" dirty="0" smtClean="0"/>
              <a:t>Rewards</a:t>
            </a:r>
          </a:p>
          <a:p>
            <a:pPr lvl="1"/>
            <a:r>
              <a:rPr lang="en-US" dirty="0" smtClean="0"/>
              <a:t>Attraction ratings</a:t>
            </a:r>
          </a:p>
          <a:p>
            <a:pPr lvl="2"/>
            <a:r>
              <a:rPr lang="en-US" dirty="0" smtClean="0"/>
              <a:t>Conversion constant = $10 per unit rating</a:t>
            </a:r>
          </a:p>
          <a:p>
            <a:pPr lvl="1"/>
            <a:r>
              <a:rPr lang="en-US" dirty="0" smtClean="0"/>
              <a:t>Time value of money = $36/</a:t>
            </a:r>
            <a:r>
              <a:rPr lang="en-US" dirty="0" err="1" smtClean="0"/>
              <a:t>hr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18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06401" y="6403032"/>
            <a:ext cx="5463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http://www.forbes.com/sites/maggiemcgrath/2016/03/25/how-much-is-your-time-really-worth/#</a:t>
            </a:r>
            <a:r>
              <a:rPr lang="en-US" sz="900" dirty="0" smtClean="0"/>
              <a:t>1ebc0afd408c</a:t>
            </a:r>
          </a:p>
          <a:p>
            <a:r>
              <a:rPr lang="en-US" sz="900" dirty="0"/>
              <a:t>http://programs.clearerthinking.org/what_is_your_time_really_worth_to_you.html#.WDRRV_krJPY</a:t>
            </a:r>
          </a:p>
        </p:txBody>
      </p:sp>
    </p:spTree>
    <p:extLst>
      <p:ext uri="{BB962C8B-B14F-4D97-AF65-F5344CB8AC3E}">
        <p14:creationId xmlns:p14="http://schemas.microsoft.com/office/powerpoint/2010/main" val="233795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 and Simplifications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“Freeway” road speed = 65 mph</a:t>
            </a:r>
          </a:p>
          <a:p>
            <a:r>
              <a:rPr lang="en-US" dirty="0"/>
              <a:t>“Other” road speed = 40 mph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6070473"/>
              </p:ext>
            </p:extLst>
          </p:nvPr>
        </p:nvGraphicFramePr>
        <p:xfrm>
          <a:off x="609601" y="2971800"/>
          <a:ext cx="10663767" cy="3025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Worksheet" r:id="rId3" imgW="6004418" imgH="1836389" progId="Excel.Sheet.12">
                  <p:embed/>
                </p:oleObj>
              </mc:Choice>
              <mc:Fallback>
                <p:oleObj name="Worksheet" r:id="rId3" imgW="6004418" imgH="183638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1" y="2971800"/>
                        <a:ext cx="10663767" cy="3025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ounded Rectangle 7"/>
          <p:cNvSpPr/>
          <p:nvPr/>
        </p:nvSpPr>
        <p:spPr>
          <a:xfrm>
            <a:off x="1524000" y="2895600"/>
            <a:ext cx="1625600" cy="2590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9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0" indent="0" algn="ctr">
              <a:buNone/>
            </a:pPr>
            <a:r>
              <a:rPr lang="en-US" i="1" dirty="0" smtClean="0"/>
              <a:t>“For any US city, how can I maximize returns on my limited stay?”</a:t>
            </a:r>
            <a:endParaRPr lang="en-US" i="1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Why it matters…</a:t>
            </a:r>
          </a:p>
          <a:p>
            <a:r>
              <a:rPr lang="en-US" dirty="0" smtClean="0"/>
              <a:t>Travel planning – which attractions can easily be packaged together?</a:t>
            </a:r>
          </a:p>
          <a:p>
            <a:r>
              <a:rPr lang="en-US" dirty="0" smtClean="0"/>
              <a:t>Hotel companies – best locations to build hotels?</a:t>
            </a:r>
          </a:p>
        </p:txBody>
      </p:sp>
    </p:spTree>
    <p:extLst>
      <p:ext uri="{BB962C8B-B14F-4D97-AF65-F5344CB8AC3E}">
        <p14:creationId xmlns:p14="http://schemas.microsoft.com/office/powerpoint/2010/main" val="311545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 Problem Formulation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Objectives: </a:t>
            </a:r>
          </a:p>
          <a:p>
            <a:pPr lvl="1"/>
            <a:r>
              <a:rPr lang="en-US" dirty="0" smtClean="0"/>
              <a:t>Maximize attractions visited </a:t>
            </a:r>
          </a:p>
          <a:p>
            <a:pPr lvl="2"/>
            <a:r>
              <a:rPr lang="en-US" dirty="0" smtClean="0"/>
              <a:t>Implies: shortest path among attractions</a:t>
            </a:r>
          </a:p>
          <a:p>
            <a:r>
              <a:rPr lang="en-US" dirty="0" smtClean="0"/>
              <a:t>Methods Considered </a:t>
            </a:r>
          </a:p>
          <a:p>
            <a:pPr lvl="1"/>
            <a:r>
              <a:rPr lang="en-US" dirty="0" smtClean="0"/>
              <a:t>Computationally expensive</a:t>
            </a:r>
          </a:p>
          <a:p>
            <a:pPr lvl="1"/>
            <a:r>
              <a:rPr lang="en-US" dirty="0" smtClean="0"/>
              <a:t>4.35 secs for one solution per attraction index </a:t>
            </a:r>
          </a:p>
          <a:p>
            <a:pPr lvl="1"/>
            <a:r>
              <a:rPr lang="en-US" dirty="0" smtClean="0"/>
              <a:t>Assuming 4 attractions / day and 20 attractions 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4.35 * (19*18*17*16) = 404,654 secs (~4.68 days)</a:t>
            </a:r>
            <a:endParaRPr lang="en-US" dirty="0" smtClean="0"/>
          </a:p>
          <a:p>
            <a:r>
              <a:rPr lang="en-US" dirty="0" smtClean="0"/>
              <a:t>Final Method</a:t>
            </a:r>
          </a:p>
          <a:p>
            <a:pPr lvl="1"/>
            <a:r>
              <a:rPr lang="en-US" dirty="0" smtClean="0"/>
              <a:t>Savings Algorithm Based Heuristic Solution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5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133600" y="4152037"/>
            <a:ext cx="15240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Heuristic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 Itinerary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Start with initial attraction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21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14400" y="2540167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133600" y="254016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860800" y="25285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588000" y="25285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315200" y="25285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042400" y="25285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760635" y="252456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14400" y="4144430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60800" y="414046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588000" y="414046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7315200" y="414046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042400" y="414046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0760635" y="414036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133600" y="4152037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7315200" y="4140858"/>
            <a:ext cx="1524000" cy="369332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2133600" y="4152037"/>
            <a:ext cx="1524000" cy="369332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7315200" y="4144417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948815" y="4812268"/>
            <a:ext cx="1968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Reward = 335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948815" y="543576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2133600" y="5435769"/>
            <a:ext cx="1524000" cy="369332"/>
          </a:xfrm>
          <a:prstGeom prst="rect">
            <a:avLst/>
          </a:prstGeom>
          <a:solidFill>
            <a:srgbClr val="66FF6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860800" y="54241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5588000" y="54241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7315200" y="542419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9042400" y="5424194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0769600" y="5423758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931693" y="6096000"/>
            <a:ext cx="1968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Reward = 512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2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9" grpId="0" animBg="1"/>
      <p:bldP spid="30" grpId="0" animBg="1"/>
      <p:bldP spid="31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Check time for “solved” attractions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Repeat until Total Time &lt; 12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Procedure assumption – Sample size = 5</a:t>
            </a:r>
          </a:p>
          <a:p>
            <a:pPr lvl="1"/>
            <a:r>
              <a:rPr lang="en-US" dirty="0"/>
              <a:t>Assuming 4 attractions / day and 20 attractions 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4.35 * (19*18*17*16) = 404,654 secs </a:t>
            </a:r>
            <a:r>
              <a:rPr lang="en-US" dirty="0" smtClean="0">
                <a:sym typeface="Wingdings" panose="05000000000000000000" pitchFamily="2" charset="2"/>
              </a:rPr>
              <a:t>~= </a:t>
            </a:r>
            <a:r>
              <a:rPr lang="en-US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4.68 days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Sample size = 5  4.35 * 4 * 5 = 87 secs ~= </a:t>
            </a:r>
            <a:r>
              <a:rPr lang="en-US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1.45 mins</a:t>
            </a:r>
            <a:endParaRPr lang="en-US" b="1" dirty="0">
              <a:solidFill>
                <a:srgbClr val="FF0000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14400" y="3893230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33600" y="389144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60800" y="3879869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88000" y="387986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315200" y="387986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042400" y="387986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769600" y="387986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14400" y="2567851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33600" y="2566065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622800" y="2560277"/>
            <a:ext cx="5037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Time = Travel Time + (# of Attractions) * 2 &lt; 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5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How do other people answer </a:t>
            </a:r>
            <a:r>
              <a:rPr lang="en-US" b="1" dirty="0">
                <a:solidFill>
                  <a:srgbClr val="FF0000"/>
                </a:solidFill>
              </a:rPr>
              <a:t>this problem? </a:t>
            </a:r>
            <a:r>
              <a:rPr lang="en-US" dirty="0"/>
              <a:t>Tell us a little about how other people go about answering the problem you selected. This is important because it gives us a basis on which to think about the project you created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30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How did you mathematically model the real world? </a:t>
            </a:r>
            <a:r>
              <a:rPr lang="en-US" dirty="0"/>
              <a:t>How did you translate the </a:t>
            </a:r>
            <a:r>
              <a:rPr lang="en-US" dirty="0" err="1"/>
              <a:t>realworld</a:t>
            </a:r>
            <a:r>
              <a:rPr lang="en-US" dirty="0"/>
              <a:t> problem into a mathematical formulation? </a:t>
            </a:r>
          </a:p>
        </p:txBody>
      </p:sp>
    </p:spTree>
    <p:extLst>
      <p:ext uri="{BB962C8B-B14F-4D97-AF65-F5344CB8AC3E}">
        <p14:creationId xmlns:p14="http://schemas.microsoft.com/office/powerpoint/2010/main" val="224135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Sudesh’s</a:t>
            </a:r>
            <a:r>
              <a:rPr lang="en-US" dirty="0" smtClean="0"/>
              <a:t> stuff…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703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Design.</a:t>
            </a:r>
            <a:r>
              <a:rPr lang="en-US" dirty="0"/>
              <a:t> Tell us about the analysis you designed. What data did you use? What does your software do? How did you test that it works correctly? What are the key experiments / questions you answered using your software? </a:t>
            </a:r>
            <a:endParaRPr lang="en-US" dirty="0" smtClean="0"/>
          </a:p>
          <a:p>
            <a:endParaRPr lang="en-US" dirty="0"/>
          </a:p>
          <a:p>
            <a:r>
              <a:rPr lang="en-US" i="1" dirty="0" smtClean="0"/>
              <a:t>Perhaps talk about how we compared with Google Maps results to verify distances and travel times (compared to our outputs).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15600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Results</a:t>
            </a:r>
            <a:r>
              <a:rPr lang="en-US" dirty="0"/>
              <a:t>. Tell us the interesting results of your analysis. What are the insights you gained? Teach your audience about the things you discovered.</a:t>
            </a:r>
          </a:p>
        </p:txBody>
      </p:sp>
    </p:spTree>
    <p:extLst>
      <p:ext uri="{BB962C8B-B14F-4D97-AF65-F5344CB8AC3E}">
        <p14:creationId xmlns:p14="http://schemas.microsoft.com/office/powerpoint/2010/main" val="94580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the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4335379" cy="4351338"/>
          </a:xfrm>
        </p:spPr>
        <p:txBody>
          <a:bodyPr/>
          <a:lstStyle/>
          <a:p>
            <a:r>
              <a:rPr lang="en-US" dirty="0" err="1" smtClean="0"/>
              <a:t>Tkinter</a:t>
            </a:r>
            <a:r>
              <a:rPr lang="en-US" dirty="0" smtClean="0"/>
              <a:t> GUI</a:t>
            </a:r>
          </a:p>
          <a:p>
            <a:r>
              <a:rPr lang="en-US" dirty="0" smtClean="0"/>
              <a:t>Pass arguments by calling python script via command-line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/>
        </p:blipFill>
        <p:spPr>
          <a:xfrm>
            <a:off x="5113716" y="1184410"/>
            <a:ext cx="6685251" cy="3837052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202531" y="6012515"/>
            <a:ext cx="6507615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000" dirty="0" smtClean="0"/>
              <a:t>'python scrape.py –city=Austin –state=TX ' –base=</a:t>
            </a:r>
            <a:r>
              <a:rPr lang="en-US" sz="2000" dirty="0" err="1" smtClean="0"/>
              <a:t>Hotel_Ella</a:t>
            </a:r>
            <a:r>
              <a:rPr lang="en-US" sz="2000" dirty="0" smtClean="0"/>
              <a:t>’</a:t>
            </a:r>
            <a:endParaRPr lang="en-US" sz="2000" dirty="0"/>
          </a:p>
        </p:txBody>
      </p:sp>
      <p:sp>
        <p:nvSpPr>
          <p:cNvPr id="6" name="Equal 5"/>
          <p:cNvSpPr/>
          <p:nvPr/>
        </p:nvSpPr>
        <p:spPr>
          <a:xfrm>
            <a:off x="7794188" y="5138616"/>
            <a:ext cx="1324303" cy="756745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27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Summary and Conclusion</a:t>
            </a:r>
            <a:r>
              <a:rPr lang="en-US" dirty="0"/>
              <a:t>. Give us just one slide on the limitations of your analysis. In other words, if you had 3 additional months to work on this, what else would you have done to make the results better?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Limitations… </a:t>
            </a:r>
          </a:p>
          <a:p>
            <a:pPr lvl="1"/>
            <a:r>
              <a:rPr lang="en-US" dirty="0" smtClean="0"/>
              <a:t>Limited to USA</a:t>
            </a:r>
          </a:p>
          <a:p>
            <a:pPr lvl="1"/>
            <a:r>
              <a:rPr lang="en-US" dirty="0" smtClean="0"/>
              <a:t>Intended to make pip module, but lots of dependency requirements and a lot of data (shapefiles) needed to do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9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Shortest path problem</a:t>
            </a:r>
          </a:p>
          <a:p>
            <a:r>
              <a:rPr lang="en-US" dirty="0"/>
              <a:t>Nodes: </a:t>
            </a:r>
          </a:p>
          <a:p>
            <a:pPr lvl="1"/>
            <a:r>
              <a:rPr lang="en-US" dirty="0" err="1"/>
              <a:t>Tripadvisor</a:t>
            </a:r>
            <a:r>
              <a:rPr lang="en-US" dirty="0"/>
              <a:t> </a:t>
            </a:r>
            <a:r>
              <a:rPr lang="en-US" b="1" dirty="0"/>
              <a:t>attraction</a:t>
            </a:r>
            <a:r>
              <a:rPr lang="en-US" dirty="0"/>
              <a:t> reviews</a:t>
            </a:r>
          </a:p>
          <a:p>
            <a:pPr lvl="1"/>
            <a:r>
              <a:rPr lang="en-US" dirty="0"/>
              <a:t>Yelp </a:t>
            </a:r>
            <a:r>
              <a:rPr lang="en-US" b="1" dirty="0"/>
              <a:t>restaurant</a:t>
            </a:r>
            <a:r>
              <a:rPr lang="en-US" dirty="0"/>
              <a:t> reviews</a:t>
            </a:r>
          </a:p>
          <a:p>
            <a:r>
              <a:rPr lang="en-US" dirty="0"/>
              <a:t>Edges: </a:t>
            </a:r>
          </a:p>
          <a:p>
            <a:pPr lvl="1"/>
            <a:r>
              <a:rPr lang="en-US" dirty="0"/>
              <a:t>Open Street Map </a:t>
            </a:r>
            <a:r>
              <a:rPr lang="en-US" b="1" dirty="0"/>
              <a:t>transportation</a:t>
            </a:r>
            <a:r>
              <a:rPr lang="en-US" dirty="0"/>
              <a:t> network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4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Analysis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Result itinerary not “optimal,” but better than initial</a:t>
            </a:r>
          </a:p>
          <a:p>
            <a:r>
              <a:rPr lang="en-US" dirty="0" smtClean="0"/>
              <a:t>Limited to cities in USA</a:t>
            </a:r>
          </a:p>
          <a:p>
            <a:r>
              <a:rPr lang="en-US" dirty="0" smtClean="0"/>
              <a:t>Road dataset quality </a:t>
            </a:r>
            <a:r>
              <a:rPr lang="en-US" dirty="0" smtClean="0">
                <a:sym typeface="Wingdings" panose="05000000000000000000" pitchFamily="2" charset="2"/>
              </a:rPr>
              <a:t> Network quality</a:t>
            </a:r>
          </a:p>
          <a:p>
            <a:endParaRPr lang="en-US" dirty="0" smtClean="0"/>
          </a:p>
          <a:p>
            <a:r>
              <a:rPr lang="en-US" dirty="0" smtClean="0"/>
              <a:t>Identification of road speed approximation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Intended to make pip module, but lots of dependency requirements and a lot of data (shapefiles) needed to do </a:t>
            </a:r>
            <a:r>
              <a:rPr lang="en-US" sz="2800" dirty="0" smtClean="0"/>
              <a:t>analysis </a:t>
            </a:r>
            <a:r>
              <a:rPr lang="en-US" sz="2800" dirty="0" smtClean="0">
                <a:solidFill>
                  <a:srgbClr val="FF0000"/>
                </a:solidFill>
              </a:rPr>
              <a:t>??</a:t>
            </a:r>
            <a:endParaRPr lang="en-US" sz="28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616200" y="3453595"/>
            <a:ext cx="3803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Picture of the “bad” Tuscaloosa roads?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561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restaurants to the algorithm</a:t>
            </a:r>
          </a:p>
          <a:p>
            <a:r>
              <a:rPr lang="en-US" dirty="0" smtClean="0"/>
              <a:t>Improve conversion of rating to money value</a:t>
            </a:r>
          </a:p>
          <a:p>
            <a:pPr lvl="1"/>
            <a:r>
              <a:rPr lang="en-US" dirty="0" smtClean="0"/>
              <a:t>Weight of rating for different attraction types</a:t>
            </a:r>
          </a:p>
          <a:p>
            <a:r>
              <a:rPr lang="en-US" dirty="0" smtClean="0"/>
              <a:t>Extend to time-space network</a:t>
            </a:r>
          </a:p>
          <a:p>
            <a:r>
              <a:rPr lang="en-US" dirty="0" smtClean="0"/>
              <a:t>QGIS output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082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Shortest path problem</a:t>
            </a:r>
          </a:p>
          <a:p>
            <a:r>
              <a:rPr lang="en-US" dirty="0" smtClean="0"/>
              <a:t>Nodes: </a:t>
            </a:r>
          </a:p>
          <a:p>
            <a:pPr lvl="1"/>
            <a:r>
              <a:rPr lang="en-US" dirty="0" err="1" smtClean="0"/>
              <a:t>Tripadvisor</a:t>
            </a:r>
            <a:r>
              <a:rPr lang="en-US" dirty="0" smtClean="0"/>
              <a:t> </a:t>
            </a:r>
            <a:r>
              <a:rPr lang="en-US" b="1" dirty="0" smtClean="0"/>
              <a:t>attraction</a:t>
            </a:r>
            <a:r>
              <a:rPr lang="en-US" dirty="0" smtClean="0"/>
              <a:t> reviews</a:t>
            </a:r>
          </a:p>
          <a:p>
            <a:pPr lvl="1"/>
            <a:r>
              <a:rPr lang="en-US" strike="sngStrike" dirty="0" smtClean="0"/>
              <a:t>Yelp </a:t>
            </a:r>
            <a:r>
              <a:rPr lang="en-US" b="1" strike="sngStrike" dirty="0" smtClean="0"/>
              <a:t>restaurant</a:t>
            </a:r>
            <a:r>
              <a:rPr lang="en-US" strike="sngStrike" dirty="0" smtClean="0"/>
              <a:t> reviews</a:t>
            </a:r>
          </a:p>
          <a:p>
            <a:r>
              <a:rPr lang="en-US" dirty="0" smtClean="0"/>
              <a:t>Edges: </a:t>
            </a:r>
          </a:p>
          <a:p>
            <a:pPr lvl="1"/>
            <a:r>
              <a:rPr lang="en-US" dirty="0" smtClean="0"/>
              <a:t>Open Street Map </a:t>
            </a:r>
            <a:r>
              <a:rPr lang="en-US" b="1" dirty="0" smtClean="0"/>
              <a:t>transportation</a:t>
            </a:r>
            <a:r>
              <a:rPr lang="en-US" dirty="0" smtClean="0"/>
              <a:t> network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300654" y="2737578"/>
            <a:ext cx="4110859" cy="4847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300654" y="4066023"/>
            <a:ext cx="5529756" cy="4847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7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Scraping TripAdvisor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153641" y="6433488"/>
            <a:ext cx="1998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https://scrapy.org/</a:t>
            </a:r>
            <a:endParaRPr lang="en-US" dirty="0"/>
          </a:p>
        </p:txBody>
      </p:sp>
      <p:pic>
        <p:nvPicPr>
          <p:cNvPr id="5" name="tripadvisor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14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Read as </a:t>
            </a:r>
            <a:r>
              <a:rPr lang="en-US" dirty="0"/>
              <a:t>P</a:t>
            </a:r>
            <a:r>
              <a:rPr lang="en-US" dirty="0" smtClean="0"/>
              <a:t>andas </a:t>
            </a:r>
            <a:r>
              <a:rPr lang="en-US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Scrapy</a:t>
            </a:r>
            <a:r>
              <a:rPr lang="en-US" dirty="0" smtClean="0"/>
              <a:t> Item Exporters </a:t>
            </a:r>
            <a:r>
              <a:rPr lang="en-US" dirty="0" smtClean="0">
                <a:sym typeface="Wingdings" panose="05000000000000000000" pitchFamily="2" charset="2"/>
              </a:rPr>
              <a:t> “CSV” option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0996"/>
          <a:stretch/>
        </p:blipFill>
        <p:spPr>
          <a:xfrm>
            <a:off x="549945" y="2563216"/>
            <a:ext cx="11016413" cy="313159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534204" y="2394284"/>
            <a:ext cx="304800" cy="34249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5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Geocoding Attractions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Geocoder </a:t>
            </a:r>
            <a:r>
              <a:rPr lang="en-US" dirty="0" smtClean="0">
                <a:sym typeface="Wingdings" panose="05000000000000000000" pitchFamily="2" charset="2"/>
              </a:rPr>
              <a:t> Addresses to </a:t>
            </a:r>
            <a:r>
              <a:rPr lang="en-US" dirty="0" err="1" smtClean="0">
                <a:sym typeface="Wingdings" panose="05000000000000000000" pitchFamily="2" charset="2"/>
              </a:rPr>
              <a:t>Lat</a:t>
            </a:r>
            <a:r>
              <a:rPr lang="en-US" dirty="0" smtClean="0">
                <a:sym typeface="Wingdings" panose="05000000000000000000" pitchFamily="2" charset="2"/>
              </a:rPr>
              <a:t>/Lon coordinates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rcRect l="20105" t="6211" r="2785" b="28847"/>
          <a:stretch/>
        </p:blipFill>
        <p:spPr>
          <a:xfrm>
            <a:off x="1722569" y="2411575"/>
            <a:ext cx="8805062" cy="3900231"/>
          </a:xfrm>
          <a:prstGeom prst="rect">
            <a:avLst/>
          </a:prstGeom>
          <a:ln>
            <a:noFill/>
          </a:ln>
        </p:spPr>
      </p:pic>
      <p:sp>
        <p:nvSpPr>
          <p:cNvPr id="6" name="TextShape 3"/>
          <p:cNvSpPr txBox="1"/>
          <p:nvPr/>
        </p:nvSpPr>
        <p:spPr>
          <a:xfrm>
            <a:off x="8182437" y="6416233"/>
            <a:ext cx="4365323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https://pypi.python.org/pypi/geocoder</a:t>
            </a:r>
          </a:p>
        </p:txBody>
      </p:sp>
    </p:spTree>
    <p:extLst>
      <p:ext uri="{BB962C8B-B14F-4D97-AF65-F5344CB8AC3E}">
        <p14:creationId xmlns:p14="http://schemas.microsoft.com/office/powerpoint/2010/main" val="247604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Data Retrieval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336045" y="6420671"/>
            <a:ext cx="4915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http://download.geofabrik.de/north-america.html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209" y="1551550"/>
            <a:ext cx="8656215" cy="486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70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Raw data</a:t>
            </a:r>
          </a:p>
          <a:p>
            <a:pPr lvl="1"/>
            <a:r>
              <a:rPr lang="en-US" dirty="0" smtClean="0"/>
              <a:t>Coordinate system: World Geodetic System 1984 (WGS84)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/>
        </p:blipFill>
        <p:spPr>
          <a:xfrm>
            <a:off x="618637" y="2840587"/>
            <a:ext cx="10857502" cy="2894120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716313" y="6444183"/>
            <a:ext cx="66083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http://docs.qgis.org/testing/en/docs/pyqgis_developer_cookbook/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36027" y="3050629"/>
            <a:ext cx="918341" cy="362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2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928</Words>
  <Application>Microsoft Office PowerPoint</Application>
  <PresentationFormat>Widescreen</PresentationFormat>
  <Paragraphs>182</Paragraphs>
  <Slides>31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Calibri Light</vt:lpstr>
      <vt:lpstr>Wingdings</vt:lpstr>
      <vt:lpstr>Office Theme</vt:lpstr>
      <vt:lpstr>Worksheet</vt:lpstr>
      <vt:lpstr>Optimal Itinerary</vt:lpstr>
      <vt:lpstr>Introduction</vt:lpstr>
      <vt:lpstr>Approach</vt:lpstr>
      <vt:lpstr>Approach</vt:lpstr>
      <vt:lpstr>Nodes – Scraping TripAdvisor</vt:lpstr>
      <vt:lpstr>Nodes – Read as Pandas DataFrame</vt:lpstr>
      <vt:lpstr>Nodes – Geocoding Attractions</vt:lpstr>
      <vt:lpstr>Edges – Data Retrieval</vt:lpstr>
      <vt:lpstr>Edges – Pre-processing with PyQGIS</vt:lpstr>
      <vt:lpstr>Edges – Pre-processing with PyQGIS</vt:lpstr>
      <vt:lpstr>Edges – Pre-processing with PyQGIS</vt:lpstr>
      <vt:lpstr>Edges – Pre-processing with PyQGIS</vt:lpstr>
      <vt:lpstr>Edges – Pre-processing with PyQGIS</vt:lpstr>
      <vt:lpstr>Edges – Convert to Pandas DataFrame</vt:lpstr>
      <vt:lpstr>Edges – Clip Shapefile</vt:lpstr>
      <vt:lpstr>Melissa’s stuff…</vt:lpstr>
      <vt:lpstr>Stage 2: Optimization of Vacation Itinerary</vt:lpstr>
      <vt:lpstr>Assumptions and Simplifications</vt:lpstr>
      <vt:lpstr>Assumptions and Simplifications</vt:lpstr>
      <vt:lpstr>Optimization Problem Formulation</vt:lpstr>
      <vt:lpstr>Heuristic Procedure</vt:lpstr>
      <vt:lpstr>Heuristic Procedure</vt:lpstr>
      <vt:lpstr>Literature Review</vt:lpstr>
      <vt:lpstr>PowerPoint Presentation</vt:lpstr>
      <vt:lpstr>Sudesh’s stuff…</vt:lpstr>
      <vt:lpstr>PowerPoint Presentation</vt:lpstr>
      <vt:lpstr>PowerPoint Presentation</vt:lpstr>
      <vt:lpstr>Calling the Script</vt:lpstr>
      <vt:lpstr>PowerPoint Presentation</vt:lpstr>
      <vt:lpstr>Analysis Limitations</vt:lpstr>
      <vt:lpstr>Future 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</dc:creator>
  <cp:lastModifiedBy>Paul</cp:lastModifiedBy>
  <cp:revision>22</cp:revision>
  <dcterms:created xsi:type="dcterms:W3CDTF">2016-11-21T18:54:56Z</dcterms:created>
  <dcterms:modified xsi:type="dcterms:W3CDTF">2016-11-22T19:14:38Z</dcterms:modified>
</cp:coreProperties>
</file>

<file path=docProps/thumbnail.jpeg>
</file>